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1"/>
  </p:notesMasterIdLst>
  <p:sldIdLst>
    <p:sldId id="376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/>
    <p:restoredTop sz="83953" autoAdjust="0"/>
  </p:normalViewPr>
  <p:slideViewPr>
    <p:cSldViewPr snapToGrid="0" snapToObjects="1">
      <p:cViewPr>
        <p:scale>
          <a:sx n="92" d="100"/>
          <a:sy n="92" d="100"/>
        </p:scale>
        <p:origin x="776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D89A-6D57-1B44-AB80-3CA40B8DDCC0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CE51-D584-A54E-9E4B-574214F3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W/O/W = O/W &amp; O/W/O=W/O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= some representatives useful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topicals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= some representatives useful in oral preparations or ingested drugs.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= some representatives useful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parenterals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A661-5DBC-AA43-AFC7-4E75B23CD91E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5857-5687-2D4C-898A-49C24CA21E16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1D9E-D57F-2347-8635-98279C8D05D7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53C-F16C-2240-9391-ED9F5F71AAFB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23AA-55FA-094D-9F19-BE12E64947A9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EFA9-2EF6-564D-A721-A63013BD754D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9CC2-072A-DD4C-8505-ADE3B878FC02}" type="datetime1">
              <a:rPr lang="en-GB" smtClean="0"/>
              <a:t>29/12/2018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7EA-7D4B-7443-8F6F-E48F4B8F0700}" type="datetime1">
              <a:rPr lang="en-GB" smtClean="0"/>
              <a:t>29/12/2018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C257-92D9-0840-9EE3-1E8CF98C1DC5}" type="datetime1">
              <a:rPr lang="en-GB" smtClean="0"/>
              <a:t>29/12/2018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7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DADF-C6A3-204E-B422-4A6ADD70D266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1F0-7FF2-604F-8A2F-52C26ACE5774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5CB4-AF10-B941-820F-9B9A7B9F303F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685800" y="440740"/>
            <a:ext cx="7358063" cy="146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/>
              <a:t>Industrial Pharmacy II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029904"/>
            <a:ext cx="7358063" cy="15359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87517" indent="0" algn="ctr">
              <a:lnSpc>
                <a:spcPct val="50000"/>
              </a:lnSpc>
              <a:buNone/>
              <a:defRPr/>
            </a:pPr>
            <a:endParaRPr lang="en-US" dirty="0" smtClean="0"/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By</a:t>
            </a:r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Dr. Mohammed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Sabbar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7517" indent="0" algn="ctr">
              <a:lnSpc>
                <a:spcPct val="50000"/>
              </a:lnSpc>
              <a:buNone/>
              <a:defRPr/>
            </a:pP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Oct.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8271" y="5160954"/>
            <a:ext cx="440075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C00000"/>
                </a:solidFill>
              </a:rPr>
              <a:t>http://</a:t>
            </a:r>
            <a:r>
              <a:rPr lang="en-US" sz="4000" b="1" dirty="0" err="1">
                <a:ln/>
                <a:solidFill>
                  <a:srgbClr val="C00000"/>
                </a:solidFill>
              </a:rPr>
              <a:t>bit.do</a:t>
            </a:r>
            <a:r>
              <a:rPr lang="en-US" sz="4000" b="1" dirty="0">
                <a:ln/>
                <a:solidFill>
                  <a:srgbClr val="C00000"/>
                </a:solidFill>
              </a:rPr>
              <a:t>/ex2a6</a:t>
            </a:r>
          </a:p>
        </p:txBody>
      </p:sp>
      <p:pic>
        <p:nvPicPr>
          <p:cNvPr id="7" name="Picture 2" descr="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691" y="4408121"/>
            <a:ext cx="2082077" cy="2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420" y="1049801"/>
            <a:ext cx="6362700" cy="78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915" y="2421812"/>
            <a:ext cx="1275898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67882" y="2883477"/>
            <a:ext cx="564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: condensation method for dilute emulsion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15" y="3649813"/>
            <a:ext cx="7289800" cy="49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44775" y="3738586"/>
            <a:ext cx="73224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badi MT Condensed Extra Bold"/>
                <a:cs typeface="Abadi MT Condensed Extra Bold"/>
              </a:rPr>
              <a:t>PIT</a:t>
            </a:r>
            <a:endParaRPr lang="en-US" sz="2800" b="1" i="1" dirty="0">
              <a:latin typeface="Abadi MT Condensed Extra Bold"/>
              <a:cs typeface="Abadi MT Condensed Extra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7059" y="4525769"/>
            <a:ext cx="551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Preparation with heating get o/w and on cooling get w/o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80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60606"/>
            <a:ext cx="92799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best way of forming an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emulsion</a:t>
            </a:r>
          </a:p>
          <a:p>
            <a:endParaRPr lang="en-US" sz="2400" dirty="0">
              <a:latin typeface="Casual" charset="0"/>
              <a:ea typeface="Casual" charset="0"/>
              <a:cs typeface="Casual" charset="0"/>
            </a:endParaRPr>
          </a:p>
          <a:p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by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use intermittent shaking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. </a:t>
            </a:r>
            <a:endParaRPr lang="en-US" sz="2400" dirty="0" smtClean="0">
              <a:latin typeface="Casual" charset="0"/>
              <a:ea typeface="Casual" charset="0"/>
              <a:cs typeface="Casual" charset="0"/>
            </a:endParaRPr>
          </a:p>
          <a:p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That could 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emulsify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60% by 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volume of benzene in 1% aqueous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sodium </a:t>
            </a:r>
            <a:r>
              <a:rPr lang="en-US" sz="2400" dirty="0" err="1" smtClean="0">
                <a:latin typeface="Casual" charset="0"/>
                <a:ea typeface="Casual" charset="0"/>
                <a:cs typeface="Casual" charset="0"/>
              </a:rPr>
              <a:t>oleate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 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by mechanically shaking 750 times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during a 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period of four to five minutes. </a:t>
            </a:r>
            <a:endParaRPr lang="en-US" sz="2400" dirty="0" smtClean="0">
              <a:latin typeface="Casual" charset="0"/>
              <a:ea typeface="Casual" charset="0"/>
              <a:cs typeface="Casual" charset="0"/>
            </a:endParaRPr>
          </a:p>
          <a:p>
            <a:endParaRPr lang="en-US" sz="2400" dirty="0">
              <a:latin typeface="Casual" charset="0"/>
              <a:ea typeface="Casual" charset="0"/>
              <a:cs typeface="Casual" charset="0"/>
            </a:endParaRPr>
          </a:p>
          <a:p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The same mixture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, however, could be completely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emulsified with 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merely five hand shakes in about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two minutes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, if the emulsion was allowed to rest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for 20 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to 30 seconds after each shake. </a:t>
            </a:r>
            <a:endParaRPr lang="en-US" sz="2400" dirty="0" smtClean="0">
              <a:latin typeface="Casual" charset="0"/>
              <a:ea typeface="Casual" charset="0"/>
              <a:cs typeface="Casual" charset="0"/>
            </a:endParaRPr>
          </a:p>
          <a:p>
            <a:endParaRPr lang="en-US" sz="2400" dirty="0">
              <a:latin typeface="Casual" charset="0"/>
              <a:ea typeface="Casual" charset="0"/>
              <a:cs typeface="Casual" charset="0"/>
            </a:endParaRPr>
          </a:p>
          <a:p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The reasons for 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the observed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time dependent 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droplet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stabilization may 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be distribution of the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emulsifier between 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the phases, slow formation of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the (double-layer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) film on the surface of the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benzene droplets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, or interruption of droplet formation </a:t>
            </a:r>
            <a:r>
              <a:rPr lang="en-US" sz="2400" dirty="0" smtClean="0">
                <a:latin typeface="Casual" charset="0"/>
                <a:ea typeface="Casual" charset="0"/>
                <a:cs typeface="Casual" charset="0"/>
              </a:rPr>
              <a:t>by continuous </a:t>
            </a:r>
            <a:r>
              <a:rPr lang="en-US" sz="2400" dirty="0">
                <a:latin typeface="Casual" charset="0"/>
                <a:ea typeface="Casual" charset="0"/>
                <a:cs typeface="Casual" charset="0"/>
              </a:rPr>
              <a:t>shaking.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8109" y="114275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Timing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708886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9372" y="127856"/>
            <a:ext cx="5474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pple Chancery" charset="0"/>
                <a:ea typeface="Apple Chancery" charset="0"/>
                <a:cs typeface="Apple Chancery" charset="0"/>
              </a:rPr>
              <a:t> Mechanical Equipment for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Apple Chancery" charset="0"/>
                <a:ea typeface="Apple Chancery" charset="0"/>
                <a:cs typeface="Apple Chancery" charset="0"/>
              </a:rPr>
              <a:t>Emulsification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770" y="906601"/>
            <a:ext cx="420499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 dirty="0">
                <a:latin typeface="Casual" charset="0"/>
                <a:ea typeface="Casual" charset="0"/>
                <a:cs typeface="Casual" charset="0"/>
              </a:rPr>
              <a:t>Mechanical </a:t>
            </a:r>
            <a:r>
              <a:rPr lang="en-US" sz="3600" dirty="0" smtClean="0">
                <a:latin typeface="Casual" charset="0"/>
                <a:ea typeface="Casual" charset="0"/>
                <a:cs typeface="Casual" charset="0"/>
              </a:rPr>
              <a:t>Stirrers</a:t>
            </a:r>
          </a:p>
          <a:p>
            <a:pPr>
              <a:lnSpc>
                <a:spcPct val="250000"/>
              </a:lnSpc>
            </a:pPr>
            <a:r>
              <a:rPr lang="en-US" sz="3600" dirty="0" smtClean="0">
                <a:latin typeface="Casual" charset="0"/>
                <a:ea typeface="Casual" charset="0"/>
                <a:cs typeface="Casual" charset="0"/>
              </a:rPr>
              <a:t>Homogenizers</a:t>
            </a:r>
          </a:p>
          <a:p>
            <a:pPr>
              <a:lnSpc>
                <a:spcPct val="250000"/>
              </a:lnSpc>
            </a:pPr>
            <a:r>
              <a:rPr lang="en-US" sz="3600" dirty="0" err="1" smtClean="0">
                <a:latin typeface="Casual" charset="0"/>
                <a:ea typeface="Casual" charset="0"/>
                <a:cs typeface="Casual" charset="0"/>
              </a:rPr>
              <a:t>Ultrasonifiers</a:t>
            </a:r>
            <a:endParaRPr lang="en-US" sz="3600" dirty="0" smtClean="0">
              <a:latin typeface="Casual" charset="0"/>
              <a:ea typeface="Casual" charset="0"/>
              <a:cs typeface="Casual" charset="0"/>
            </a:endParaRPr>
          </a:p>
          <a:p>
            <a:pPr>
              <a:lnSpc>
                <a:spcPct val="250000"/>
              </a:lnSpc>
            </a:pPr>
            <a:r>
              <a:rPr lang="en-US" sz="3600" dirty="0" smtClean="0">
                <a:latin typeface="Casual" charset="0"/>
                <a:ea typeface="Casual" charset="0"/>
                <a:cs typeface="Casual" charset="0"/>
              </a:rPr>
              <a:t>Colloidal mills.</a:t>
            </a:r>
            <a:endParaRPr lang="en-US" sz="3600" dirty="0">
              <a:latin typeface="Casual" charset="0"/>
              <a:ea typeface="Casual" charset="0"/>
              <a:cs typeface="Casu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502" y="666464"/>
            <a:ext cx="2912497" cy="2912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084" y="1983819"/>
            <a:ext cx="2857500" cy="285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67" y="3722757"/>
            <a:ext cx="3960033" cy="29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5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69" y="1182499"/>
            <a:ext cx="7188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2067" y="1937350"/>
            <a:ext cx="181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microemulsion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81" y="4511741"/>
            <a:ext cx="6426200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455" y="5212450"/>
            <a:ext cx="803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Because SAA (emulsifier) Can be avoided by using container with minimum air space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30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2100"/>
            <a:ext cx="9144000" cy="3722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2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0"/>
            <a:ext cx="8488713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49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0"/>
            <a:ext cx="709732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7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2186" y="1174643"/>
            <a:ext cx="8917385" cy="4037292"/>
            <a:chOff x="0" y="1917700"/>
            <a:chExt cx="7121752" cy="30159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2527" y="1917700"/>
              <a:ext cx="1399225" cy="30159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17700"/>
              <a:ext cx="5722527" cy="3015916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47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0900"/>
            <a:ext cx="9144000" cy="2595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04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470"/>
            <a:ext cx="4992613" cy="458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87" y="1503618"/>
            <a:ext cx="1079538" cy="465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8936"/>
            <a:ext cx="3049513" cy="32769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6873" y="2133600"/>
            <a:ext cx="7693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Tables</a:t>
            </a:r>
          </a:p>
          <a:p>
            <a:r>
              <a:rPr lang="en-US" dirty="0" smtClean="0"/>
              <a:t>17-7</a:t>
            </a:r>
          </a:p>
          <a:p>
            <a:r>
              <a:rPr lang="en-US" dirty="0" smtClean="0"/>
              <a:t>17-8</a:t>
            </a:r>
          </a:p>
          <a:p>
            <a:r>
              <a:rPr lang="en-US" dirty="0" smtClean="0"/>
              <a:t>17-9</a:t>
            </a:r>
          </a:p>
          <a:p>
            <a:r>
              <a:rPr lang="en-US" dirty="0" smtClean="0"/>
              <a:t>17-10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95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8054" y="150627"/>
            <a:ext cx="616071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4400" dirty="0">
                <a:latin typeface="Apple Chancery" charset="0"/>
                <a:ea typeface="Apple Chancery" charset="0"/>
                <a:cs typeface="Apple Chancery" charset="0"/>
              </a:rPr>
              <a:t>Emulsions dosage forms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887" y="1396695"/>
            <a:ext cx="8242611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Two immiscible liquid dosage form</a:t>
            </a:r>
          </a:p>
          <a:p>
            <a:endParaRPr lang="en-US" sz="2400" dirty="0"/>
          </a:p>
          <a:p>
            <a:r>
              <a:rPr lang="en-US" sz="2400" dirty="0" smtClean="0"/>
              <a:t>Internal (droplet dispersed &lt;74%) in external (continuous phase) </a:t>
            </a:r>
          </a:p>
          <a:p>
            <a:endParaRPr lang="en-US" sz="2400" dirty="0"/>
          </a:p>
          <a:p>
            <a:r>
              <a:rPr lang="en-US" sz="2400" dirty="0" smtClean="0"/>
              <a:t>O/W &amp; W/O [ W/O/W &amp; O/W/O (multiple -1978)]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3889" y="4854801"/>
            <a:ext cx="8242611" cy="1200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/>
              <a:t>Emulsifier: </a:t>
            </a:r>
          </a:p>
          <a:p>
            <a:r>
              <a:rPr lang="en-US" sz="2400" dirty="0"/>
              <a:t>      Molecule acts as wetting or surfactant and has </a:t>
            </a:r>
            <a:r>
              <a:rPr lang="en-US" sz="2400" dirty="0">
                <a:solidFill>
                  <a:srgbClr val="FFFF00"/>
                </a:solidFill>
              </a:rPr>
              <a:t>lipophilic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FF00"/>
                </a:solidFill>
              </a:rPr>
              <a:t>hydrophilic</a:t>
            </a:r>
            <a:r>
              <a:rPr lang="en-US" sz="2400" dirty="0"/>
              <a:t> portions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888" y="6219283"/>
            <a:ext cx="696612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Heating may required to melt oil to sure in liquid state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3766" y="4116990"/>
            <a:ext cx="131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06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8938" y="1093368"/>
            <a:ext cx="6423246" cy="5135050"/>
            <a:chOff x="226614" y="1575144"/>
            <a:chExt cx="6423246" cy="51350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615" y="1575144"/>
              <a:ext cx="6423245" cy="13987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614" y="2973880"/>
              <a:ext cx="6423245" cy="3736314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666272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8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437978"/>
            <a:ext cx="6435039" cy="64200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80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75058" y="1"/>
            <a:ext cx="6169717" cy="6643656"/>
            <a:chOff x="1575058" y="1"/>
            <a:chExt cx="6169717" cy="66436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5565" y="1"/>
              <a:ext cx="5920141" cy="200474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5058" y="1917149"/>
              <a:ext cx="6169717" cy="4726508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1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0"/>
            <a:ext cx="756650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61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911" y="1096433"/>
            <a:ext cx="5156200" cy="589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555" y="1868854"/>
            <a:ext cx="5672667" cy="3490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0888" y="2994000"/>
            <a:ext cx="70272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Phase separation of cream up or cream down (rises or sediments)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58444" y="2255335"/>
            <a:ext cx="201133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Interfacial energy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0888" y="4945560"/>
            <a:ext cx="316061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Kinetic stability and shelf life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13168" y="3838222"/>
            <a:ext cx="58316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Reversibility of phases with cycle change in the temperature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917337"/>
            <a:ext cx="21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Mathematical model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3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3" y="926455"/>
            <a:ext cx="3759199" cy="366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5" y="1537079"/>
            <a:ext cx="2232334" cy="48081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92222" y="1537079"/>
            <a:ext cx="22880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Depend on stock’s law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45" y="2736526"/>
            <a:ext cx="2149122" cy="368948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98889" y="3344333"/>
            <a:ext cx="366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before, during or after creaming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382" y="2736526"/>
            <a:ext cx="4060508" cy="332995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82" y="4062589"/>
            <a:ext cx="2984500" cy="469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007556" y="43180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Merge of droplet into larger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59000" y="4995333"/>
            <a:ext cx="4793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in flocculated and </a:t>
            </a:r>
            <a:r>
              <a:rPr lang="en-US" dirty="0" err="1" smtClean="0"/>
              <a:t>unflocculated</a:t>
            </a:r>
            <a:r>
              <a:rPr lang="en-US" dirty="0" smtClean="0"/>
              <a:t> emulsion</a:t>
            </a:r>
          </a:p>
          <a:p>
            <a:r>
              <a:rPr lang="en-US" dirty="0" smtClean="0"/>
              <a:t>Because of weakness in interfacial barrier of ??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46889" y="608188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Nonionic </a:t>
            </a:r>
            <a:r>
              <a:rPr lang="en-US" dirty="0" err="1" smtClean="0"/>
              <a:t>sufactant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06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111" y="998224"/>
            <a:ext cx="363926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Assessment of emulsion shelf life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4" y="1879600"/>
            <a:ext cx="2994377" cy="370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245" y="2755900"/>
            <a:ext cx="5994400" cy="44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8000" y="3753556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10 degree increase in temp. cause double in rate of hydrolysis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5333" y="3384224"/>
            <a:ext cx="110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Arrhenius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206" y="4587522"/>
            <a:ext cx="3746500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419" y="5119988"/>
            <a:ext cx="60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3750 rpm in 10cm radius centrifuge for 5hr period equal 1year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133" y="6193247"/>
            <a:ext cx="2489200" cy="444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5" y="926455"/>
            <a:ext cx="51816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19" y="1623681"/>
            <a:ext cx="3305730" cy="337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319" y="2196850"/>
            <a:ext cx="1670722" cy="381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319" y="2717800"/>
            <a:ext cx="4377656" cy="31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319" y="3326930"/>
            <a:ext cx="4763744" cy="35466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6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3457" y="39958"/>
            <a:ext cx="5472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pple Chancery" charset="0"/>
                <a:ea typeface="Apple Chancery" charset="0"/>
                <a:cs typeface="Apple Chancery" charset="0"/>
              </a:rPr>
              <a:t>Typical test for acceptable emulsion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71" y="1357498"/>
            <a:ext cx="3713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pple Chancery" charset="0"/>
                <a:ea typeface="Apple Chancery" charset="0"/>
                <a:cs typeface="Apple Chancery" charset="0"/>
              </a:rPr>
              <a:t>1- No visible signs of separation for </a:t>
            </a:r>
          </a:p>
          <a:p>
            <a:pPr indent="263525"/>
            <a:r>
              <a:rPr lang="en-US" b="1" dirty="0" smtClean="0">
                <a:latin typeface="Apple Chancery" charset="0"/>
                <a:ea typeface="Apple Chancery" charset="0"/>
                <a:cs typeface="Apple Chancery" charset="0"/>
              </a:rPr>
              <a:t>A-60-90 days at 45-50C and</a:t>
            </a:r>
          </a:p>
          <a:p>
            <a:pPr indent="263525"/>
            <a:r>
              <a:rPr lang="en-US" b="1" dirty="0" smtClean="0">
                <a:latin typeface="Apple Chancery" charset="0"/>
                <a:ea typeface="Apple Chancery" charset="0"/>
                <a:cs typeface="Apple Chancery" charset="0"/>
              </a:rPr>
              <a:t>B-5-6months at 37C and</a:t>
            </a:r>
          </a:p>
          <a:p>
            <a:pPr indent="263525"/>
            <a:r>
              <a:rPr lang="en-US" b="1" dirty="0" smtClean="0">
                <a:latin typeface="Apple Chancery" charset="0"/>
                <a:ea typeface="Apple Chancery" charset="0"/>
                <a:cs typeface="Apple Chancery" charset="0"/>
              </a:rPr>
              <a:t>C-12-18months at room temp. and</a:t>
            </a:r>
          </a:p>
          <a:p>
            <a:pPr indent="263525"/>
            <a:r>
              <a:rPr lang="en-US" b="1" dirty="0" smtClean="0">
                <a:latin typeface="Apple Chancery" charset="0"/>
                <a:ea typeface="Apple Chancery" charset="0"/>
                <a:cs typeface="Apple Chancery" charset="0"/>
              </a:rPr>
              <a:t>D- 1month at 4C</a:t>
            </a:r>
            <a:endParaRPr lang="en-US" b="1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71" y="3151650"/>
            <a:ext cx="3713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pple Chancery" charset="0"/>
                <a:ea typeface="Apple Chancery" charset="0"/>
                <a:cs typeface="Apple Chancery" charset="0"/>
              </a:defRPr>
            </a:lvl1pPr>
          </a:lstStyle>
          <a:p>
            <a:pPr marL="231775" indent="-231775"/>
            <a:r>
              <a:rPr lang="en-US" dirty="0"/>
              <a:t>2-Survive after 6-8 cycle heating-cooling 4-45C with 24-48hr stay at each temp.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70" y="4321559"/>
            <a:ext cx="4189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pple Chancery" charset="0"/>
                <a:ea typeface="Apple Chancery" charset="0"/>
                <a:cs typeface="Apple Chancery" charset="0"/>
              </a:defRPr>
            </a:lvl1pPr>
          </a:lstStyle>
          <a:p>
            <a:pPr marL="182563" indent="-182563"/>
            <a:r>
              <a:rPr lang="en-US" dirty="0"/>
              <a:t>3-Survive after agitation in reciprocating shaker 60cycleper minute at room temp. and 45C..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9278" y="1353235"/>
            <a:ext cx="4219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/>
            <a:r>
              <a:rPr lang="en-US" b="1" dirty="0">
                <a:latin typeface="Apple Chancery" charset="0"/>
                <a:ea typeface="Apple Chancery" charset="0"/>
                <a:cs typeface="Apple Chancery" charset="0"/>
              </a:rPr>
              <a:t>4-During the testing period just described, the samples stored at various conditions should be observed critically for separation, and in addition, monitored at reasonable time intervals </a:t>
            </a:r>
            <a:r>
              <a:rPr lang="en-US" b="1" dirty="0" err="1">
                <a:latin typeface="Apple Chancery" charset="0"/>
                <a:ea typeface="Apple Chancery" charset="0"/>
                <a:cs typeface="Apple Chancery" charset="0"/>
              </a:rPr>
              <a:t>forthe</a:t>
            </a:r>
            <a:r>
              <a:rPr lang="en-US" b="1" dirty="0">
                <a:latin typeface="Apple Chancery" charset="0"/>
                <a:ea typeface="Apple Chancery" charset="0"/>
                <a:cs typeface="Apple Chancery" charset="0"/>
              </a:rPr>
              <a:t> following characteristics</a:t>
            </a:r>
            <a:r>
              <a:rPr lang="en-US" b="1" dirty="0" smtClean="0">
                <a:latin typeface="Apple Chancery" charset="0"/>
                <a:ea typeface="Apple Chancery" charset="0"/>
                <a:cs typeface="Apple Chancery" charset="0"/>
              </a:rPr>
              <a:t>:</a:t>
            </a:r>
          </a:p>
          <a:p>
            <a:endParaRPr lang="en-US" b="1" dirty="0">
              <a:latin typeface="Apple Chancery" charset="0"/>
              <a:ea typeface="Apple Chancery" charset="0"/>
              <a:cs typeface="Apple Chancery" charset="0"/>
            </a:endParaRPr>
          </a:p>
          <a:p>
            <a:pPr marL="450850" indent="-133350">
              <a:buFont typeface="Arial" charset="0"/>
              <a:buChar char="•"/>
            </a:pPr>
            <a:r>
              <a:rPr lang="en-US" b="1" dirty="0">
                <a:latin typeface="Apple Chancery" charset="0"/>
                <a:ea typeface="Apple Chancery" charset="0"/>
                <a:cs typeface="Apple Chancery" charset="0"/>
              </a:rPr>
              <a:t>Change in electrical conductivity</a:t>
            </a:r>
          </a:p>
          <a:p>
            <a:pPr marL="450850" indent="-133350">
              <a:buFont typeface="Arial" charset="0"/>
              <a:buChar char="•"/>
            </a:pPr>
            <a:r>
              <a:rPr lang="en-US" b="1" dirty="0">
                <a:latin typeface="Apple Chancery" charset="0"/>
                <a:ea typeface="Apple Chancery" charset="0"/>
                <a:cs typeface="Apple Chancery" charset="0"/>
              </a:rPr>
              <a:t>Change in light reflection</a:t>
            </a:r>
          </a:p>
          <a:p>
            <a:pPr marL="450850" indent="-133350">
              <a:buFont typeface="Arial" charset="0"/>
              <a:buChar char="•"/>
            </a:pPr>
            <a:r>
              <a:rPr lang="en-US" b="1" dirty="0">
                <a:latin typeface="Apple Chancery" charset="0"/>
                <a:ea typeface="Apple Chancery" charset="0"/>
                <a:cs typeface="Apple Chancery" charset="0"/>
              </a:rPr>
              <a:t>Change in viscosity</a:t>
            </a:r>
          </a:p>
          <a:p>
            <a:pPr marL="450850" indent="-133350">
              <a:buFont typeface="Arial" charset="0"/>
              <a:buChar char="•"/>
            </a:pPr>
            <a:r>
              <a:rPr lang="en-US" b="1" dirty="0">
                <a:latin typeface="Apple Chancery" charset="0"/>
                <a:ea typeface="Apple Chancery" charset="0"/>
                <a:cs typeface="Apple Chancery" charset="0"/>
              </a:rPr>
              <a:t>Change in particle size</a:t>
            </a:r>
          </a:p>
          <a:p>
            <a:pPr marL="450850" indent="-133350">
              <a:buFont typeface="Arial" charset="0"/>
              <a:buChar char="•"/>
            </a:pPr>
            <a:r>
              <a:rPr lang="en-US" b="1" dirty="0">
                <a:latin typeface="Apple Chancery" charset="0"/>
                <a:ea typeface="Apple Chancery" charset="0"/>
                <a:cs typeface="Apple Chancery" charset="0"/>
              </a:rPr>
              <a:t>Change in chemical composition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8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0495" y="1034765"/>
            <a:ext cx="795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Radius of droplet :   0.25-10microns opaque in color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92" y="1956299"/>
            <a:ext cx="65110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Less than 120nm appear as transparence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(less than 25% of visible light wave length)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3840" y="3308720"/>
            <a:ext cx="5848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Micro-emulsion or </a:t>
            </a:r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icellar</a:t>
            </a:r>
            <a:r>
              <a:rPr lang="en-US" sz="2800" b="1" dirty="0" smtClean="0">
                <a:solidFill>
                  <a:srgbClr val="FF0000"/>
                </a:solidFill>
              </a:rPr>
              <a:t> emulsion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495" y="4540368"/>
            <a:ext cx="425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10-75nm are possible to prepare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0187" y="5620713"/>
            <a:ext cx="493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For IV has to be less than 100nm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62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0" y="999446"/>
            <a:ext cx="2232903" cy="5847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Applications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5538" y="2146090"/>
            <a:ext cx="7386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2188" indent="-992188"/>
            <a:r>
              <a:rPr lang="en-US" sz="2400" dirty="0" smtClean="0"/>
              <a:t>Topical: </a:t>
            </a:r>
            <a:r>
              <a:rPr lang="en-US" dirty="0" smtClean="0"/>
              <a:t>W/O for dry skin  penetration needs thixotropic (general believe) O/W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397" y="3474623"/>
            <a:ext cx="8120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8400" indent="-1168400"/>
            <a:r>
              <a:rPr lang="en-US" sz="3200" dirty="0" smtClean="0"/>
              <a:t>Orally</a:t>
            </a:r>
            <a:r>
              <a:rPr lang="en-US" sz="2400" dirty="0" smtClean="0"/>
              <a:t> : to enhance palatability and absorption of readily absorbable drugs and un-absorbable macromolecules like insulin and heparin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1966" y="5430923"/>
            <a:ext cx="50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 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42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1708" y="4955043"/>
            <a:ext cx="41649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Action of emulsifying agent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976" y="4021975"/>
            <a:ext cx="23646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By monomolecular film</a:t>
            </a:r>
          </a:p>
          <a:p>
            <a:r>
              <a:rPr lang="en-US" dirty="0" err="1" smtClean="0"/>
              <a:t>Amphiphilic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62976" y="2273778"/>
            <a:ext cx="210222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By interfacial barrier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89021" y="606685"/>
            <a:ext cx="467628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Droplet Stabilization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54579" y="1759818"/>
            <a:ext cx="6345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indent="-317500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1. Reduction of interfacial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tension thermodynamic stabilization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17500" indent="-317500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2. Formation of a rigid interfacial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film mechanical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barrier to coalescence.</a:t>
            </a:r>
          </a:p>
          <a:p>
            <a:pPr marL="317500" indent="-317500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3. Formation of an electrical double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layer electrical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barrier to approach of particles.</a:t>
            </a:r>
          </a:p>
        </p:txBody>
      </p:sp>
    </p:spTree>
    <p:extLst>
      <p:ext uri="{BB962C8B-B14F-4D97-AF65-F5344CB8AC3E}">
        <p14:creationId xmlns:p14="http://schemas.microsoft.com/office/powerpoint/2010/main" val="453786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673100"/>
            <a:ext cx="8778240" cy="58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57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5" y="1000862"/>
            <a:ext cx="7655875" cy="58571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9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2" y="1282700"/>
            <a:ext cx="9144000" cy="42711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392" y="2064327"/>
            <a:ext cx="9085608" cy="12192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1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00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232" y="1072707"/>
            <a:ext cx="7658100" cy="5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6615" y="2075849"/>
            <a:ext cx="3068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Sequence of processes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615" y="2900897"/>
            <a:ext cx="8117332" cy="42389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615" y="4302942"/>
            <a:ext cx="8003522" cy="558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1880" y="5391856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of coalescence is time and temperature dependent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1794" y="3606016"/>
            <a:ext cx="186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mean of stirrer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9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pharm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 pharmacy" id="{30FC45C0-7480-234C-B019-2770A382AA33}" vid="{599681AB-1CAE-3D44-A3A7-597F5842C1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pharmacy</Template>
  <TotalTime>63132</TotalTime>
  <Words>660</Words>
  <Application>Microsoft Macintosh PowerPoint</Application>
  <PresentationFormat>On-screen Show (4:3)</PresentationFormat>
  <Paragraphs>130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Abadi MT Condensed Extra Bold</vt:lpstr>
      <vt:lpstr>Apple Chancery</vt:lpstr>
      <vt:lpstr>Calibri</vt:lpstr>
      <vt:lpstr>Casual</vt:lpstr>
      <vt:lpstr>Gill Sans</vt:lpstr>
      <vt:lpstr>Arial</vt:lpstr>
      <vt:lpstr>1 pharmacy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Pharmacy II</dc:title>
  <dc:creator>Mohammed Al-Lami</dc:creator>
  <cp:lastModifiedBy>Dr. Mohammed Sabbar</cp:lastModifiedBy>
  <cp:revision>174</cp:revision>
  <dcterms:created xsi:type="dcterms:W3CDTF">2015-09-30T18:11:50Z</dcterms:created>
  <dcterms:modified xsi:type="dcterms:W3CDTF">2018-12-28T22:21:55Z</dcterms:modified>
</cp:coreProperties>
</file>